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3" r:id="rId5"/>
    <p:sldId id="260" r:id="rId6"/>
    <p:sldId id="261" r:id="rId7"/>
    <p:sldId id="262" r:id="rId8"/>
    <p:sldId id="264" r:id="rId9"/>
    <p:sldId id="258" r:id="rId10"/>
  </p:sldIdLst>
  <p:sldSz cx="18288000" cy="10287000"/>
  <p:notesSz cx="6858000" cy="9144000"/>
  <p:embeddedFontLst>
    <p:embeddedFont>
      <p:font typeface="Pretendard Regular" panose="020B0600000101010101" charset="-127"/>
      <p:regular r:id="rId11"/>
    </p:embeddedFont>
    <p:embeddedFont>
      <p:font typeface="맑은 고딕" panose="020B0503020000020004" pitchFamily="50" charset="-127"/>
      <p:regular r:id="rId12"/>
      <p:bold r:id="rId13"/>
    </p:embeddedFont>
    <p:embeddedFont>
      <p:font typeface="Pretendard ExtraBold" panose="020B0600000101010101" charset="-127"/>
      <p:bold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53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6/23/2024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DEEF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8382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981200"/>
            <a:ext cx="11087100" cy="2324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ko-KR" altLang="en-US" sz="7000" dirty="0">
                <a:solidFill>
                  <a:srgbClr val="595959"/>
                </a:solidFill>
                <a:latin typeface="+mj-lt"/>
                <a:ea typeface="Pretendard ExtraBold"/>
              </a:rPr>
              <a:t>부분 이미지를 활용한 완성 이미지 </a:t>
            </a:r>
            <a:r>
              <a:rPr lang="ko-KR" altLang="en-US" sz="7000" dirty="0" err="1">
                <a:solidFill>
                  <a:srgbClr val="595959"/>
                </a:solidFill>
                <a:latin typeface="+mj-lt"/>
                <a:ea typeface="Pretendard ExtraBold"/>
              </a:rPr>
              <a:t>매칭</a:t>
            </a:r>
            <a:r>
              <a:rPr lang="ko-KR" altLang="en-US" sz="7000" dirty="0">
                <a:solidFill>
                  <a:srgbClr val="595959"/>
                </a:solidFill>
                <a:latin typeface="+mj-lt"/>
                <a:ea typeface="Pretendard ExtraBold"/>
              </a:rPr>
              <a:t> 알고리즘 개발</a:t>
            </a:r>
            <a:endParaRPr lang="ko-KR" sz="7000" b="0" i="0" u="none" strike="noStrike" dirty="0">
              <a:solidFill>
                <a:srgbClr val="595959"/>
              </a:solidFill>
              <a:latin typeface="+mj-lt"/>
              <a:ea typeface="Pretendard Extra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858500" y="7861300"/>
            <a:ext cx="6388100" cy="1028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125329"/>
              </a:lnSpc>
            </a:pPr>
            <a:r>
              <a:rPr lang="ko-KR" altLang="en-US" sz="2800" b="0" i="0" u="none" strike="noStrike" dirty="0" smtClean="0">
                <a:solidFill>
                  <a:srgbClr val="595959"/>
                </a:solidFill>
                <a:latin typeface="+mj-lt"/>
                <a:ea typeface="Pretendard Regular"/>
              </a:rPr>
              <a:t>산업인공지능학과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+mj-lt"/>
              <a:ea typeface="Pretendard Regular"/>
            </a:endParaRPr>
          </a:p>
          <a:p>
            <a:pPr lvl="0" algn="r">
              <a:lnSpc>
                <a:spcPct val="125329"/>
              </a:lnSpc>
            </a:pPr>
            <a:r>
              <a:rPr lang="en-US" altLang="ko-KR" sz="2800" dirty="0" smtClean="0">
                <a:solidFill>
                  <a:srgbClr val="595959"/>
                </a:solidFill>
                <a:latin typeface="+mj-lt"/>
                <a:ea typeface="Pretendard Regular"/>
              </a:rPr>
              <a:t>2024254016</a:t>
            </a:r>
            <a:endParaRPr lang="en-US" altLang="ko-KR" sz="2800" b="0" i="0" u="none" strike="noStrike" dirty="0" smtClean="0">
              <a:solidFill>
                <a:srgbClr val="595959"/>
              </a:solidFill>
              <a:latin typeface="+mj-lt"/>
              <a:ea typeface="Pretendard Regular"/>
            </a:endParaRPr>
          </a:p>
          <a:p>
            <a:pPr lvl="0" algn="r">
              <a:lnSpc>
                <a:spcPct val="125329"/>
              </a:lnSpc>
            </a:pPr>
            <a:r>
              <a:rPr lang="ko-KR" altLang="en-US" sz="2800" dirty="0" smtClean="0">
                <a:solidFill>
                  <a:srgbClr val="595959"/>
                </a:solidFill>
                <a:latin typeface="+mj-lt"/>
                <a:ea typeface="Pretendard Regular"/>
              </a:rPr>
              <a:t>이기명</a:t>
            </a:r>
            <a:endParaRPr lang="ko-KR" sz="2800" b="0" i="0" u="none" strike="noStrike" dirty="0">
              <a:solidFill>
                <a:srgbClr val="595959"/>
              </a:solidFill>
              <a:latin typeface="+mj-lt"/>
              <a:ea typeface="Pretendard Regular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sz="5200" b="1" i="0" u="none" strike="noStrike" dirty="0" smtClean="0">
                <a:latin typeface="+mj-ea"/>
                <a:ea typeface="+mj-ea"/>
              </a:rPr>
              <a:t>목차</a:t>
            </a:r>
            <a:endParaRPr lang="ko-KR" sz="5200" b="1" i="0" u="none" strike="noStrike" dirty="0">
              <a:latin typeface="+mj-ea"/>
              <a:ea typeface="+mj-ea"/>
            </a:endParaRP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3060700"/>
            <a:ext cx="4749800" cy="12700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41400" y="33401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>
                <a:solidFill>
                  <a:srgbClr val="787878"/>
                </a:solidFill>
                <a:latin typeface="+mn-ea"/>
              </a:rPr>
              <a:t>01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0414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개요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b="0" i="0" u="none" strike="noStrike">
                <a:solidFill>
                  <a:srgbClr val="787878"/>
                </a:solidFill>
                <a:latin typeface="+mn-ea"/>
              </a:rPr>
              <a:t>Page 02</a:t>
            </a: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3060700"/>
            <a:ext cx="4749800" cy="12700"/>
          </a:xfrm>
          <a:prstGeom prst="rect">
            <a:avLst/>
          </a:prstGeom>
        </p:spPr>
      </p:pic>
      <p:sp>
        <p:nvSpPr>
          <p:cNvPr id="13" name="TextBox 13"/>
          <p:cNvSpPr txBox="1"/>
          <p:nvPr/>
        </p:nvSpPr>
        <p:spPr>
          <a:xfrm>
            <a:off x="125349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+mn-ea"/>
              </a:rPr>
              <a:t>03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25349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전처리 과정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3060700"/>
            <a:ext cx="4749800" cy="12700"/>
          </a:xfrm>
          <a:prstGeom prst="rect">
            <a:avLst/>
          </a:prstGeom>
        </p:spPr>
      </p:pic>
      <p:sp>
        <p:nvSpPr>
          <p:cNvPr id="17" name="TextBox 17"/>
          <p:cNvSpPr txBox="1"/>
          <p:nvPr/>
        </p:nvSpPr>
        <p:spPr>
          <a:xfrm>
            <a:off x="6794500" y="3340100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+mn-ea"/>
              </a:rPr>
              <a:t>02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794500" y="3975100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프로그램 흐름도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0" name="Picture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1016000" y="5067301"/>
            <a:ext cx="4749800" cy="12700"/>
          </a:xfrm>
          <a:prstGeom prst="rect">
            <a:avLst/>
          </a:prstGeom>
        </p:spPr>
      </p:pic>
      <p:sp>
        <p:nvSpPr>
          <p:cNvPr id="21" name="TextBox 21"/>
          <p:cNvSpPr txBox="1"/>
          <p:nvPr/>
        </p:nvSpPr>
        <p:spPr>
          <a:xfrm>
            <a:off x="1041400" y="5346701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+mn-ea"/>
              </a:rPr>
              <a:t>04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41400" y="5969001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특징 추출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4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2522200" y="5067301"/>
            <a:ext cx="4749800" cy="12700"/>
          </a:xfrm>
          <a:prstGeom prst="rect">
            <a:avLst/>
          </a:prstGeom>
        </p:spPr>
      </p:pic>
      <p:sp>
        <p:nvSpPr>
          <p:cNvPr id="25" name="TextBox 25"/>
          <p:cNvSpPr txBox="1"/>
          <p:nvPr/>
        </p:nvSpPr>
        <p:spPr>
          <a:xfrm>
            <a:off x="12534900" y="5346701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+mn-ea"/>
              </a:rPr>
              <a:t>06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2534900" y="5969001"/>
            <a:ext cx="5219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altLang="ko-KR" sz="2400" dirty="0">
                <a:solidFill>
                  <a:srgbClr val="595959"/>
                </a:solidFill>
                <a:latin typeface="+mn-ea"/>
              </a:rPr>
              <a:t>RANSAC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을 이용한 </a:t>
            </a:r>
            <a:r>
              <a:rPr lang="ko-KR" altLang="en-US" sz="2400" dirty="0" err="1">
                <a:solidFill>
                  <a:srgbClr val="595959"/>
                </a:solidFill>
                <a:latin typeface="+mn-ea"/>
              </a:rPr>
              <a:t>호모그래피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 추정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6769100" y="5067301"/>
            <a:ext cx="4749800" cy="127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6794500" y="5346701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>
                <a:solidFill>
                  <a:srgbClr val="787878"/>
                </a:solidFill>
                <a:latin typeface="+mn-ea"/>
              </a:rPr>
              <a:t>05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6794500" y="5969001"/>
            <a:ext cx="43434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특징 </a:t>
            </a:r>
            <a:r>
              <a:rPr lang="ko-KR" altLang="en-US" sz="2400" b="0" i="0" u="none" strike="noStrike" dirty="0" err="1" smtClean="0">
                <a:solidFill>
                  <a:srgbClr val="595959"/>
                </a:solidFill>
                <a:latin typeface="+mn-ea"/>
              </a:rPr>
              <a:t>매칭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32" name="Picture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-10800000">
            <a:off x="1016000" y="7035799"/>
            <a:ext cx="4749800" cy="12700"/>
          </a:xfrm>
          <a:prstGeom prst="rect">
            <a:avLst/>
          </a:prstGeom>
        </p:spPr>
      </p:pic>
      <p:sp>
        <p:nvSpPr>
          <p:cNvPr id="33" name="TextBox 25"/>
          <p:cNvSpPr txBox="1"/>
          <p:nvPr/>
        </p:nvSpPr>
        <p:spPr>
          <a:xfrm>
            <a:off x="1028700" y="7315199"/>
            <a:ext cx="1828800" cy="4699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400" b="0" i="0" u="none" strike="noStrike" dirty="0" smtClean="0">
                <a:solidFill>
                  <a:srgbClr val="787878"/>
                </a:solidFill>
                <a:latin typeface="+mn-ea"/>
              </a:rPr>
              <a:t>07</a:t>
            </a:r>
            <a:endParaRPr lang="en-US" sz="2400" b="0" i="0" u="none" strike="noStrike" dirty="0">
              <a:solidFill>
                <a:srgbClr val="787878"/>
              </a:solidFill>
              <a:latin typeface="+mn-ea"/>
            </a:endParaRPr>
          </a:p>
        </p:txBody>
      </p:sp>
      <p:sp>
        <p:nvSpPr>
          <p:cNvPr id="34" name="TextBox 26"/>
          <p:cNvSpPr txBox="1"/>
          <p:nvPr/>
        </p:nvSpPr>
        <p:spPr>
          <a:xfrm>
            <a:off x="1028700" y="7937499"/>
            <a:ext cx="5219700" cy="495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400" b="0" i="0" u="none" strike="noStrike" dirty="0" smtClean="0">
                <a:solidFill>
                  <a:srgbClr val="595959"/>
                </a:solidFill>
                <a:latin typeface="+mn-ea"/>
              </a:rPr>
              <a:t>결론</a:t>
            </a:r>
            <a:endParaRPr lang="ko-KR" sz="2400" b="0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9779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400" b="1" i="0" u="none" strike="noStrike" dirty="0" smtClean="0">
                <a:latin typeface="+mj-ea"/>
                <a:ea typeface="+mj-ea"/>
              </a:rPr>
              <a:t>1. </a:t>
            </a:r>
            <a:r>
              <a:rPr lang="ko-KR" altLang="en-US" sz="5400" b="1" i="0" u="none" strike="noStrike" dirty="0" smtClean="0">
                <a:latin typeface="+mj-ea"/>
                <a:ea typeface="+mj-ea"/>
              </a:rPr>
              <a:t>개요</a:t>
            </a:r>
            <a:endParaRPr lang="ko-KR" sz="5400" b="1" i="0" u="none" strike="noStrike" dirty="0">
              <a:latin typeface="+mj-ea"/>
              <a:ea typeface="+mj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16000" y="1978159"/>
            <a:ext cx="9575800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목표 </a:t>
            </a:r>
            <a:r>
              <a:rPr lang="en-US" altLang="ko-KR" b="0" i="0" u="none" strike="noStrike" dirty="0" smtClean="0">
                <a:solidFill>
                  <a:srgbClr val="595959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높은 정확도로 부분 이미지를 완성 이미지와 매칭하는 프로그램 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개발</a:t>
            </a:r>
            <a:endParaRPr lang="ko-KR" altLang="en-US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787878"/>
                </a:solidFill>
                <a:latin typeface="+mn-ea"/>
              </a:rPr>
              <a:t>Page </a:t>
            </a:r>
            <a:r>
              <a:rPr lang="en-US" sz="1600" b="0" i="0" u="none" strike="noStrike" dirty="0" smtClean="0">
                <a:solidFill>
                  <a:srgbClr val="787878"/>
                </a:solidFill>
                <a:latin typeface="+mn-ea"/>
              </a:rPr>
              <a:t>03</a:t>
            </a:r>
            <a:endParaRPr lang="en-US" sz="1600" b="0" i="0" u="none" strike="noStrike" dirty="0">
              <a:solidFill>
                <a:srgbClr val="787878"/>
              </a:solidFill>
              <a:latin typeface="+mn-ea"/>
            </a:endParaRPr>
          </a:p>
        </p:txBody>
      </p:sp>
      <p:pic>
        <p:nvPicPr>
          <p:cNvPr id="10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000" y="4076700"/>
            <a:ext cx="3398997" cy="2841635"/>
          </a:xfrm>
          <a:prstGeom prst="rect">
            <a:avLst/>
          </a:prstGeom>
        </p:spPr>
      </p:pic>
      <p:sp>
        <p:nvSpPr>
          <p:cNvPr id="20" name="TextBox 7"/>
          <p:cNvSpPr txBox="1"/>
          <p:nvPr/>
        </p:nvSpPr>
        <p:spPr>
          <a:xfrm>
            <a:off x="1983906" y="6837367"/>
            <a:ext cx="1463183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부분 이미지</a:t>
            </a:r>
            <a:endParaRPr lang="ko-KR" altLang="en-US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6576" y="3061560"/>
            <a:ext cx="2984846" cy="29848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5043" y="6176571"/>
            <a:ext cx="2767912" cy="2075934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96701" y="3141277"/>
            <a:ext cx="2896051" cy="2905129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0556" y="6080467"/>
            <a:ext cx="2896051" cy="2172038"/>
          </a:xfrm>
          <a:prstGeom prst="rect">
            <a:avLst/>
          </a:prstGeom>
        </p:spPr>
      </p:pic>
      <p:sp>
        <p:nvSpPr>
          <p:cNvPr id="25" name="오른쪽 화살표 24"/>
          <p:cNvSpPr/>
          <p:nvPr/>
        </p:nvSpPr>
        <p:spPr>
          <a:xfrm rot="379168">
            <a:off x="4578394" y="6376534"/>
            <a:ext cx="3184848" cy="37894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7543800" y="2914918"/>
            <a:ext cx="7686932" cy="5449330"/>
          </a:xfrm>
          <a:prstGeom prst="rect">
            <a:avLst/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27" name="TextBox 7"/>
          <p:cNvSpPr txBox="1"/>
          <p:nvPr/>
        </p:nvSpPr>
        <p:spPr>
          <a:xfrm>
            <a:off x="10655674" y="8364248"/>
            <a:ext cx="1463183" cy="876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완성</a:t>
            </a: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 이미지</a:t>
            </a:r>
            <a:endParaRPr lang="ko-KR" altLang="en-US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872" y="9393259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02089"/>
              </a:lnSpc>
            </a:pPr>
            <a:r>
              <a:rPr lang="en-US" altLang="ko-KR" sz="5200" b="1" dirty="0" smtClean="0">
                <a:latin typeface="+mj-ea"/>
                <a:ea typeface="+mj-ea"/>
              </a:rPr>
              <a:t>2. </a:t>
            </a:r>
            <a:r>
              <a:rPr lang="ko-KR" altLang="en-US" sz="5200" b="1" dirty="0" smtClean="0">
                <a:latin typeface="+mj-ea"/>
                <a:ea typeface="+mj-ea"/>
              </a:rPr>
              <a:t>프로그램 </a:t>
            </a:r>
            <a:r>
              <a:rPr lang="ko-KR" altLang="en-US" sz="5200" b="1" dirty="0">
                <a:latin typeface="+mj-ea"/>
                <a:ea typeface="+mj-ea"/>
              </a:rPr>
              <a:t>흐름도</a:t>
            </a:r>
            <a:endParaRPr lang="ko-KR" sz="5200" b="1" i="0" u="none" strike="noStrike" dirty="0"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 dirty="0">
                <a:solidFill>
                  <a:srgbClr val="787878"/>
                </a:solidFill>
                <a:latin typeface="+mn-ea"/>
              </a:rPr>
              <a:t>Page </a:t>
            </a:r>
            <a:r>
              <a:rPr lang="en-US" sz="1600" b="0" i="0" u="none" strike="noStrike" dirty="0" smtClean="0">
                <a:solidFill>
                  <a:srgbClr val="787878"/>
                </a:solidFill>
                <a:latin typeface="+mn-ea"/>
              </a:rPr>
              <a:t>04</a:t>
            </a:r>
            <a:endParaRPr lang="en-US" sz="1600" b="0" i="0" u="none" strike="noStrike" dirty="0">
              <a:solidFill>
                <a:srgbClr val="787878"/>
              </a:solidFill>
              <a:latin typeface="+mn-ea"/>
            </a:endParaRP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529823" y="3508463"/>
            <a:ext cx="3657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b="0" i="0" u="none" strike="noStrike" dirty="0">
                <a:solidFill>
                  <a:srgbClr val="595959"/>
                </a:solidFill>
                <a:latin typeface="+mn-ea"/>
              </a:rPr>
              <a:t>01. </a:t>
            </a: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이미지 전처리</a:t>
            </a:r>
            <a:endParaRPr lang="ko-KR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3756154" y="3508463"/>
            <a:ext cx="66040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b="0" i="0" u="none" strike="noStrike" dirty="0">
                <a:solidFill>
                  <a:srgbClr val="595959"/>
                </a:solidFill>
                <a:latin typeface="+mn-ea"/>
              </a:rPr>
              <a:t>02. </a:t>
            </a: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특징 추출</a:t>
            </a:r>
            <a:endParaRPr lang="ko-KR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056486" y="3508463"/>
            <a:ext cx="4140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25329"/>
              </a:lnSpc>
            </a:pPr>
            <a:r>
              <a:rPr lang="en-US" b="0" i="0" u="none" strike="noStrike" dirty="0">
                <a:solidFill>
                  <a:srgbClr val="595959"/>
                </a:solidFill>
                <a:latin typeface="+mn-ea"/>
              </a:rPr>
              <a:t>03. </a:t>
            </a:r>
            <a:r>
              <a:rPr lang="ko-KR" altLang="en-US" b="0" i="0" u="none" strike="noStrike" dirty="0" smtClean="0">
                <a:solidFill>
                  <a:srgbClr val="595959"/>
                </a:solidFill>
                <a:latin typeface="+mn-ea"/>
              </a:rPr>
              <a:t>특징 </a:t>
            </a:r>
            <a:r>
              <a:rPr lang="ko-KR" altLang="en-US" b="0" i="0" u="none" strike="noStrike" dirty="0" err="1" smtClean="0">
                <a:solidFill>
                  <a:srgbClr val="595959"/>
                </a:solidFill>
                <a:latin typeface="+mn-ea"/>
              </a:rPr>
              <a:t>매칭</a:t>
            </a:r>
            <a:endParaRPr lang="ko-KR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13217027" y="3508463"/>
            <a:ext cx="61595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b="0" i="0" u="none" strike="noStrike" dirty="0" smtClean="0">
                <a:solidFill>
                  <a:srgbClr val="595959"/>
                </a:solidFill>
                <a:latin typeface="+mn-ea"/>
              </a:rPr>
              <a:t>04.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 검증 및 출력</a:t>
            </a:r>
            <a:endParaRPr lang="ko-KR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88" y="4726492"/>
            <a:ext cx="2598584" cy="2757963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5"/>
          <a:srcRect b="4231"/>
          <a:stretch/>
        </p:blipFill>
        <p:spPr>
          <a:xfrm>
            <a:off x="3756154" y="4674976"/>
            <a:ext cx="3680956" cy="2841123"/>
          </a:xfrm>
          <a:prstGeom prst="rect">
            <a:avLst/>
          </a:prstGeom>
        </p:spPr>
      </p:pic>
      <p:pic>
        <p:nvPicPr>
          <p:cNvPr id="41" name="그림 40"/>
          <p:cNvPicPr>
            <a:picLocks noChangeAspect="1"/>
          </p:cNvPicPr>
          <p:nvPr/>
        </p:nvPicPr>
        <p:blipFill rotWithShape="1">
          <a:blip r:embed="rId6"/>
          <a:srcRect b="3784"/>
          <a:stretch/>
        </p:blipFill>
        <p:spPr>
          <a:xfrm>
            <a:off x="8056486" y="4726492"/>
            <a:ext cx="4541165" cy="2789389"/>
          </a:xfrm>
          <a:prstGeom prst="rect">
            <a:avLst/>
          </a:prstGeom>
        </p:spPr>
      </p:pic>
      <p:pic>
        <p:nvPicPr>
          <p:cNvPr id="42" name="그림 41"/>
          <p:cNvPicPr>
            <a:picLocks noChangeAspect="1"/>
          </p:cNvPicPr>
          <p:nvPr/>
        </p:nvPicPr>
        <p:blipFill rotWithShape="1">
          <a:blip r:embed="rId7"/>
          <a:srcRect b="4264"/>
          <a:stretch/>
        </p:blipFill>
        <p:spPr>
          <a:xfrm>
            <a:off x="13217027" y="4674758"/>
            <a:ext cx="4766173" cy="2841123"/>
          </a:xfrm>
          <a:prstGeom prst="rect">
            <a:avLst/>
          </a:prstGeom>
        </p:spPr>
      </p:pic>
      <p:sp>
        <p:nvSpPr>
          <p:cNvPr id="44" name="오른쪽 화살표 43"/>
          <p:cNvSpPr/>
          <p:nvPr/>
        </p:nvSpPr>
        <p:spPr>
          <a:xfrm>
            <a:off x="3096751" y="5935810"/>
            <a:ext cx="555754" cy="2918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45" name="오른쪽 화살표 44"/>
          <p:cNvSpPr/>
          <p:nvPr/>
        </p:nvSpPr>
        <p:spPr>
          <a:xfrm>
            <a:off x="7468921" y="5935810"/>
            <a:ext cx="555754" cy="2918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  <p:sp>
        <p:nvSpPr>
          <p:cNvPr id="46" name="오른쪽 화살표 45"/>
          <p:cNvSpPr/>
          <p:nvPr/>
        </p:nvSpPr>
        <p:spPr>
          <a:xfrm>
            <a:off x="12629462" y="5935810"/>
            <a:ext cx="555754" cy="291886"/>
          </a:xfrm>
          <a:prstGeom prst="rightArrow">
            <a:avLst/>
          </a:prstGeom>
          <a:solidFill>
            <a:schemeClr val="bg1">
              <a:lumMod val="6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atin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25600"/>
            <a:ext cx="111379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200" b="1" i="0" u="none" strike="noStrike" dirty="0" smtClean="0">
                <a:latin typeface="+mj-ea"/>
                <a:ea typeface="+mj-ea"/>
              </a:rPr>
              <a:t>3. </a:t>
            </a:r>
            <a:r>
              <a:rPr lang="ko-KR" altLang="en-US" sz="5200" b="1" i="0" u="none" strike="noStrike" dirty="0" smtClean="0">
                <a:latin typeface="+mj-ea"/>
                <a:ea typeface="+mj-ea"/>
              </a:rPr>
              <a:t>전처리 과정</a:t>
            </a:r>
            <a:endParaRPr lang="ko-KR" sz="5200" b="1" i="0" u="none" strike="noStrike" dirty="0">
              <a:latin typeface="+mj-ea"/>
              <a:ea typeface="+mj-ea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+mn-ea"/>
              </a:rPr>
              <a:t>Page 05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5" name="TextBox 13"/>
          <p:cNvSpPr txBox="1"/>
          <p:nvPr/>
        </p:nvSpPr>
        <p:spPr>
          <a:xfrm>
            <a:off x="1016000" y="2679700"/>
            <a:ext cx="949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altLang="ko-KR" dirty="0">
                <a:solidFill>
                  <a:srgbClr val="595959"/>
                </a:solidFill>
                <a:latin typeface="+mn-ea"/>
              </a:rPr>
              <a:t>K-Means </a:t>
            </a:r>
            <a:r>
              <a:rPr lang="ko-KR" altLang="en-US" dirty="0" err="1">
                <a:solidFill>
                  <a:srgbClr val="595959"/>
                </a:solidFill>
                <a:latin typeface="+mn-ea"/>
              </a:rPr>
              <a:t>클러스터링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 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: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이미지를 색상 기준으로 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K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개의 클러스터로 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변환한다</a:t>
            </a:r>
            <a:r>
              <a:rPr lang="en-US" b="0" i="0" u="none" strike="noStrike" dirty="0" smtClean="0">
                <a:solidFill>
                  <a:srgbClr val="595959"/>
                </a:solidFill>
                <a:latin typeface="+mn-ea"/>
              </a:rPr>
              <a:t>.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0" y="3427837"/>
            <a:ext cx="10323578" cy="2408432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61600" y="6275984"/>
            <a:ext cx="2598584" cy="2757963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1000" y="6497737"/>
            <a:ext cx="2584717" cy="2536210"/>
          </a:xfrm>
          <a:prstGeom prst="rect">
            <a:avLst/>
          </a:prstGeom>
        </p:spPr>
      </p:pic>
      <p:sp>
        <p:nvSpPr>
          <p:cNvPr id="19" name="TextBox 13"/>
          <p:cNvSpPr txBox="1"/>
          <p:nvPr/>
        </p:nvSpPr>
        <p:spPr>
          <a:xfrm>
            <a:off x="5867400" y="9033947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원본 부분 이미지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0" name="TextBox 13"/>
          <p:cNvSpPr txBox="1"/>
          <p:nvPr/>
        </p:nvSpPr>
        <p:spPr>
          <a:xfrm>
            <a:off x="10570292" y="9047587"/>
            <a:ext cx="19812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전처리 후 이미지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2014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200" b="1" i="0" u="none" strike="noStrike" dirty="0" smtClean="0">
                <a:latin typeface="+mj-ea"/>
                <a:ea typeface="+mj-ea"/>
              </a:rPr>
              <a:t>4. </a:t>
            </a:r>
            <a:r>
              <a:rPr lang="ko-KR" altLang="en-US" sz="5200" b="1" i="0" u="none" strike="noStrike" dirty="0" smtClean="0">
                <a:latin typeface="+mj-ea"/>
                <a:ea typeface="+mj-ea"/>
              </a:rPr>
              <a:t>특징 추출</a:t>
            </a:r>
            <a:endParaRPr lang="ko-KR" sz="5200" b="1" i="0" u="none" strike="noStrike" dirty="0">
              <a:latin typeface="+mj-ea"/>
              <a:ea typeface="+mj-ea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1600" b="0" i="0" u="none" strike="noStrike">
                <a:solidFill>
                  <a:srgbClr val="787878"/>
                </a:solidFill>
                <a:latin typeface="+mn-ea"/>
              </a:rPr>
              <a:t>Page 06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21" name="TextBox 13"/>
          <p:cNvSpPr txBox="1"/>
          <p:nvPr/>
        </p:nvSpPr>
        <p:spPr>
          <a:xfrm>
            <a:off x="1016000" y="2679700"/>
            <a:ext cx="949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altLang="ko-KR" dirty="0">
                <a:solidFill>
                  <a:srgbClr val="595959"/>
                </a:solidFill>
                <a:latin typeface="+mn-ea"/>
              </a:rPr>
              <a:t>SIFT :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이미지의 회전 및 크기 변화에 큰 특징을 추출할 수 있다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.</a:t>
            </a: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3387384"/>
            <a:ext cx="7137400" cy="22709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00600" y="5880845"/>
            <a:ext cx="2857106" cy="3032341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/>
          <a:srcRect b="4231"/>
          <a:stretch/>
        </p:blipFill>
        <p:spPr>
          <a:xfrm>
            <a:off x="9482965" y="5880845"/>
            <a:ext cx="3843314" cy="2966438"/>
          </a:xfrm>
          <a:prstGeom prst="rect">
            <a:avLst/>
          </a:prstGeom>
        </p:spPr>
      </p:pic>
      <p:sp>
        <p:nvSpPr>
          <p:cNvPr id="25" name="TextBox 13"/>
          <p:cNvSpPr txBox="1"/>
          <p:nvPr/>
        </p:nvSpPr>
        <p:spPr>
          <a:xfrm>
            <a:off x="5019576" y="8959916"/>
            <a:ext cx="241915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부분 이미지 특징 추출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sp>
        <p:nvSpPr>
          <p:cNvPr id="28" name="TextBox 13"/>
          <p:cNvSpPr txBox="1"/>
          <p:nvPr/>
        </p:nvSpPr>
        <p:spPr>
          <a:xfrm>
            <a:off x="10195045" y="8982120"/>
            <a:ext cx="2419154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완성 이미지 특징 추출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3" name="TextBox 3"/>
          <p:cNvSpPr txBox="1"/>
          <p:nvPr/>
        </p:nvSpPr>
        <p:spPr>
          <a:xfrm>
            <a:off x="1016000" y="1651000"/>
            <a:ext cx="11188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200" b="0" i="0" u="none" strike="noStrike" dirty="0" smtClean="0">
                <a:latin typeface="+mj-lt"/>
                <a:ea typeface="Pretendard ExtraBold"/>
              </a:rPr>
              <a:t>5. </a:t>
            </a:r>
            <a:r>
              <a:rPr lang="ko-KR" altLang="en-US" sz="5200" b="0" i="0" u="none" strike="noStrike" dirty="0" smtClean="0">
                <a:latin typeface="+mj-lt"/>
                <a:ea typeface="Pretendard ExtraBold"/>
              </a:rPr>
              <a:t>특징 </a:t>
            </a:r>
            <a:r>
              <a:rPr lang="ko-KR" altLang="en-US" sz="5200" b="0" i="0" u="none" strike="noStrike" dirty="0" err="1" smtClean="0">
                <a:latin typeface="+mj-lt"/>
                <a:ea typeface="Pretendard ExtraBold"/>
              </a:rPr>
              <a:t>매칭</a:t>
            </a:r>
            <a:endParaRPr lang="ko-KR" sz="5200" b="0" i="0" u="none" strike="noStrike" dirty="0">
              <a:latin typeface="+mj-lt"/>
              <a:ea typeface="Pretendard Extra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016000" y="2730500"/>
            <a:ext cx="9499600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altLang="ko-KR" dirty="0">
                <a:solidFill>
                  <a:srgbClr val="595959"/>
                </a:solidFill>
                <a:latin typeface="+mn-ea"/>
              </a:rPr>
              <a:t>FLANN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알고리즘을 사용하여 많은 데이터 셋에서 특징을 빠르게 매칭할 수 있게 하였다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.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>
                <a:solidFill>
                  <a:srgbClr val="787878"/>
                </a:solidFill>
                <a:latin typeface="+mn-ea"/>
              </a:rPr>
              <a:t>Page 07</a:t>
            </a:r>
          </a:p>
        </p:txBody>
      </p:sp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8700" y="4112737"/>
            <a:ext cx="9101517" cy="3750625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5"/>
          <a:srcRect b="3784"/>
          <a:stretch/>
        </p:blipFill>
        <p:spPr>
          <a:xfrm>
            <a:off x="10744200" y="3881648"/>
            <a:ext cx="6853262" cy="4209584"/>
          </a:xfrm>
          <a:prstGeom prst="rect">
            <a:avLst/>
          </a:prstGeom>
        </p:spPr>
      </p:pic>
      <p:sp>
        <p:nvSpPr>
          <p:cNvPr id="12" name="TextBox 13"/>
          <p:cNvSpPr txBox="1"/>
          <p:nvPr/>
        </p:nvSpPr>
        <p:spPr>
          <a:xfrm>
            <a:off x="12155158" y="8271178"/>
            <a:ext cx="4031346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부분 이미지와 완성 이미지 특징 </a:t>
            </a:r>
            <a:r>
              <a:rPr lang="ko-KR" altLang="en-US" dirty="0" err="1" smtClean="0">
                <a:solidFill>
                  <a:srgbClr val="595959"/>
                </a:solidFill>
                <a:latin typeface="+mn-ea"/>
              </a:rPr>
              <a:t>매칭</a:t>
            </a:r>
            <a:endParaRPr lang="en-US" b="0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0769600" cy="927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en-US" altLang="ko-KR" sz="5200" b="1" i="0" u="none" strike="noStrike" dirty="0" smtClean="0">
                <a:latin typeface="+mj-ea"/>
                <a:ea typeface="+mj-ea"/>
              </a:rPr>
              <a:t>6. </a:t>
            </a:r>
            <a:r>
              <a:rPr lang="ko-KR" altLang="en-US" sz="5200" b="1" dirty="0" smtClean="0">
                <a:latin typeface="+mj-ea"/>
                <a:ea typeface="+mj-ea"/>
              </a:rPr>
              <a:t>검증 및 출력</a:t>
            </a:r>
            <a:r>
              <a:rPr lang="en-US" sz="5200" b="1" i="0" u="none" strike="noStrike" dirty="0">
                <a:solidFill>
                  <a:srgbClr val="595959"/>
                </a:solidFill>
                <a:latin typeface="+mj-ea"/>
                <a:ea typeface="+mj-ea"/>
              </a:rPr>
              <a:t> 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949280" y="2550643"/>
            <a:ext cx="8356600" cy="800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en-US" altLang="ko-KR" dirty="0" smtClean="0">
                <a:solidFill>
                  <a:srgbClr val="595959"/>
                </a:solidFill>
                <a:latin typeface="+mn-ea"/>
              </a:rPr>
              <a:t>RANSAC 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알고리즘을 활용하여 </a:t>
            </a:r>
            <a:r>
              <a:rPr lang="ko-KR" altLang="en-US" dirty="0" err="1" smtClean="0">
                <a:solidFill>
                  <a:srgbClr val="595959"/>
                </a:solidFill>
                <a:latin typeface="+mn-ea"/>
              </a:rPr>
              <a:t>호모그래피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 추정 및 검증</a:t>
            </a:r>
            <a:r>
              <a:rPr lang="en-US" altLang="ko-KR" dirty="0" smtClean="0">
                <a:solidFill>
                  <a:srgbClr val="595959"/>
                </a:solidFill>
                <a:latin typeface="+mn-ea"/>
              </a:rPr>
              <a:t>.</a:t>
            </a:r>
          </a:p>
          <a:p>
            <a:pPr lvl="0">
              <a:lnSpc>
                <a:spcPct val="125329"/>
              </a:lnSpc>
            </a:pPr>
            <a:r>
              <a:rPr lang="ko-KR" altLang="en-US" dirty="0" err="1" smtClean="0">
                <a:solidFill>
                  <a:srgbClr val="595959"/>
                </a:solidFill>
                <a:latin typeface="+mn-ea"/>
              </a:rPr>
              <a:t>외곽점을</a:t>
            </a:r>
            <a:r>
              <a:rPr lang="ko-KR" altLang="en-US" dirty="0" smtClean="0">
                <a:solidFill>
                  <a:srgbClr val="595959"/>
                </a:solidFill>
                <a:latin typeface="+mn-ea"/>
              </a:rPr>
              <a:t>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제거하고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dirty="0">
                <a:solidFill>
                  <a:srgbClr val="595959"/>
                </a:solidFill>
                <a:latin typeface="+mn-ea"/>
              </a:rPr>
              <a:t>부분 이미지와 전체 이미지 간의 변환 관계를 추정하였다</a:t>
            </a:r>
            <a:r>
              <a:rPr lang="en-US" altLang="ko-KR" dirty="0">
                <a:solidFill>
                  <a:srgbClr val="595959"/>
                </a:solidFill>
                <a:latin typeface="+mn-ea"/>
              </a:rPr>
              <a:t>.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+mn-ea"/>
              </a:rPr>
              <a:t>Page </a:t>
            </a:r>
            <a:r>
              <a:rPr lang="en-US" sz="2000" b="0" i="0" u="none" strike="noStrike" dirty="0" smtClean="0">
                <a:solidFill>
                  <a:srgbClr val="787878"/>
                </a:solidFill>
                <a:latin typeface="+mn-ea"/>
              </a:rPr>
              <a:t>08</a:t>
            </a:r>
            <a:endParaRPr lang="en-US" sz="2000" b="0" i="0" u="none" strike="noStrike" dirty="0">
              <a:solidFill>
                <a:srgbClr val="787878"/>
              </a:solidFill>
              <a:latin typeface="+mn-ea"/>
            </a:endParaRPr>
          </a:p>
        </p:txBody>
      </p:sp>
      <p:pic>
        <p:nvPicPr>
          <p:cNvPr id="9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562100" y="3860800"/>
            <a:ext cx="3784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+mn-ea"/>
              </a:rPr>
              <a:t>01. </a:t>
            </a:r>
            <a:r>
              <a:rPr lang="ko-KR" sz="2600" b="0" i="0" u="none" strike="noStrike">
                <a:solidFill>
                  <a:srgbClr val="FFFFFF"/>
                </a:solidFill>
                <a:latin typeface="+mn-ea"/>
              </a:rPr>
              <a:t>원인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9842500" y="3873500"/>
            <a:ext cx="37846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>
                <a:solidFill>
                  <a:srgbClr val="FFFFFF"/>
                </a:solidFill>
                <a:latin typeface="+mn-ea"/>
              </a:rPr>
              <a:t>02. </a:t>
            </a:r>
            <a:r>
              <a:rPr lang="ko-KR" sz="2600" b="0" i="0" u="none" strike="noStrike">
                <a:solidFill>
                  <a:srgbClr val="FFFFFF"/>
                </a:solidFill>
                <a:latin typeface="+mn-ea"/>
              </a:rPr>
              <a:t>결과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9017000" y="3746500"/>
            <a:ext cx="584200" cy="711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4000" b="0" i="0" u="none" strike="noStrike">
                <a:solidFill>
                  <a:srgbClr val="FFFFFF"/>
                </a:solidFill>
                <a:latin typeface="+mn-ea"/>
              </a:rPr>
              <a:t>&gt;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3895220"/>
            <a:ext cx="10160782" cy="2601622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5"/>
          <a:srcRect b="4264"/>
          <a:stretch/>
        </p:blipFill>
        <p:spPr>
          <a:xfrm>
            <a:off x="11069223" y="3186299"/>
            <a:ext cx="6742918" cy="4019464"/>
          </a:xfrm>
          <a:prstGeom prst="rect">
            <a:avLst/>
          </a:prstGeom>
        </p:spPr>
      </p:pic>
      <p:sp>
        <p:nvSpPr>
          <p:cNvPr id="23" name="TextBox 13"/>
          <p:cNvSpPr txBox="1"/>
          <p:nvPr/>
        </p:nvSpPr>
        <p:spPr>
          <a:xfrm>
            <a:off x="13757087" y="7375742"/>
            <a:ext cx="1367191" cy="3937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000" dirty="0" smtClean="0">
                <a:solidFill>
                  <a:srgbClr val="595959"/>
                </a:solidFill>
                <a:latin typeface="+mn-ea"/>
              </a:rPr>
              <a:t>결과 이미지</a:t>
            </a:r>
            <a:endParaRPr lang="en-US" sz="2000" b="0" i="0" u="none" strike="noStrike" dirty="0">
              <a:solidFill>
                <a:srgbClr val="595959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9385300"/>
            <a:ext cx="16243300" cy="254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-1193800" y="6311900"/>
            <a:ext cx="4432300" cy="381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016000" y="1625600"/>
            <a:ext cx="11315700" cy="9398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102089"/>
              </a:lnSpc>
            </a:pPr>
            <a:r>
              <a:rPr lang="ko-KR" altLang="en-US" sz="5200" b="1" i="0" u="none" strike="noStrike" dirty="0" smtClean="0">
                <a:solidFill>
                  <a:srgbClr val="595959"/>
                </a:solidFill>
                <a:latin typeface="+mj-ea"/>
                <a:ea typeface="+mj-ea"/>
              </a:rPr>
              <a:t>결론</a:t>
            </a:r>
            <a:r>
              <a:rPr lang="en-US" sz="5200" b="0" i="0" u="none" strike="noStrike" dirty="0">
                <a:solidFill>
                  <a:srgbClr val="595959"/>
                </a:solidFill>
                <a:latin typeface="+mj-ea"/>
                <a:ea typeface="+mj-ea"/>
              </a:rPr>
              <a:t> 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562100" y="40259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en-US" sz="26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 </a:t>
            </a:r>
            <a:r>
              <a:rPr lang="ko-KR" sz="2600" b="0" i="0" u="none" strike="noStrike" dirty="0" smtClean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결론</a:t>
            </a:r>
            <a:endParaRPr lang="en-US" sz="2600" b="0" i="0" u="none" strike="noStrike" dirty="0">
              <a:solidFill>
                <a:srgbClr val="FFFFFF"/>
              </a:solidFill>
              <a:highlight>
                <a:srgbClr val="3452F0"/>
              </a:highlight>
              <a:latin typeface="+mn-ea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562100" y="4851400"/>
            <a:ext cx="4178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간단한 흑백 이미지를 찾는 데 유용하지만</a:t>
            </a:r>
            <a:r>
              <a:rPr lang="en-US" altLang="ko-KR" sz="2400" dirty="0">
                <a:solidFill>
                  <a:srgbClr val="595959"/>
                </a:solidFill>
                <a:latin typeface="+mn-ea"/>
              </a:rPr>
              <a:t>, 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복잡한 이미지나 컬러 이미지에서는 </a:t>
            </a:r>
            <a:r>
              <a:rPr lang="ko-KR" altLang="en-US" sz="2400" dirty="0" err="1">
                <a:solidFill>
                  <a:srgbClr val="595959"/>
                </a:solidFill>
                <a:latin typeface="+mn-ea"/>
              </a:rPr>
              <a:t>오판단을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 할 가능성이 있습니다</a:t>
            </a:r>
            <a:r>
              <a:rPr lang="en-US" altLang="ko-KR" sz="2400" dirty="0">
                <a:solidFill>
                  <a:srgbClr val="595959"/>
                </a:solidFill>
                <a:latin typeface="+mn-ea"/>
              </a:rPr>
              <a:t>.</a:t>
            </a:r>
          </a:p>
        </p:txBody>
      </p:sp>
      <p:pic>
        <p:nvPicPr>
          <p:cNvPr id="8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4165600" y="6311900"/>
            <a:ext cx="4432300" cy="38100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6921500" y="40259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600" dirty="0" smtClean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한계점</a:t>
            </a:r>
            <a:r>
              <a:rPr lang="en-US" sz="26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 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921500" y="4851400"/>
            <a:ext cx="4178300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600" dirty="0">
                <a:solidFill>
                  <a:srgbClr val="595959"/>
                </a:solidFill>
                <a:latin typeface="+mn-ea"/>
              </a:rPr>
              <a:t>현재 알고리즘은 복잡하고 컬러로 된 이미지에 대해 정확도가 낮습니다</a:t>
            </a:r>
            <a:endParaRPr lang="en-US" sz="2600" b="0" i="0" u="none" strike="noStrike" dirty="0">
              <a:solidFill>
                <a:srgbClr val="595959"/>
              </a:solidFill>
              <a:latin typeface="+mn-ea"/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9448800" y="6311900"/>
            <a:ext cx="4432300" cy="38100"/>
          </a:xfrm>
          <a:prstGeom prst="rect">
            <a:avLst/>
          </a:prstGeom>
        </p:spPr>
      </p:pic>
      <p:sp>
        <p:nvSpPr>
          <p:cNvPr id="12" name="TextBox 12"/>
          <p:cNvSpPr txBox="1"/>
          <p:nvPr/>
        </p:nvSpPr>
        <p:spPr>
          <a:xfrm>
            <a:off x="12204700" y="4025900"/>
            <a:ext cx="1828800" cy="4572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2600" dirty="0" smtClean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향후 계획</a:t>
            </a:r>
            <a:r>
              <a:rPr lang="en-US" sz="2600" b="0" i="0" u="none" strike="noStrike" dirty="0">
                <a:solidFill>
                  <a:srgbClr val="FFFFFF"/>
                </a:solidFill>
                <a:highlight>
                  <a:srgbClr val="3452F0"/>
                </a:highlight>
                <a:latin typeface="+mn-ea"/>
              </a:rPr>
              <a:t> 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2151394" y="5495165"/>
            <a:ext cx="5107905" cy="19685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>
              <a:lnSpc>
                <a:spcPct val="125329"/>
              </a:lnSpc>
            </a:pP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복잡하고 컬러 이미지에서도 정확하게 동작하는 알고리즘 개발</a:t>
            </a:r>
          </a:p>
          <a:p>
            <a:pPr lvl="0">
              <a:lnSpc>
                <a:spcPct val="125329"/>
              </a:lnSpc>
            </a:pPr>
            <a:r>
              <a:rPr lang="ko-KR" altLang="en-US" sz="2400" dirty="0" err="1">
                <a:solidFill>
                  <a:srgbClr val="595959"/>
                </a:solidFill>
                <a:latin typeface="+mn-ea"/>
              </a:rPr>
              <a:t>데이터셋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 확장</a:t>
            </a:r>
            <a:r>
              <a:rPr lang="en-US" altLang="ko-KR" sz="2400" dirty="0">
                <a:solidFill>
                  <a:srgbClr val="595959"/>
                </a:solidFill>
                <a:latin typeface="+mn-ea"/>
              </a:rPr>
              <a:t>: 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다양한 이미지와 상황에서의 성능 검증</a:t>
            </a:r>
          </a:p>
          <a:p>
            <a:pPr lvl="0">
              <a:lnSpc>
                <a:spcPct val="125329"/>
              </a:lnSpc>
            </a:pPr>
            <a:r>
              <a:rPr lang="ko-KR" altLang="en-US" sz="2400" dirty="0" err="1">
                <a:solidFill>
                  <a:srgbClr val="595959"/>
                </a:solidFill>
                <a:latin typeface="+mn-ea"/>
              </a:rPr>
              <a:t>딥러닝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 기법 적용</a:t>
            </a:r>
            <a:r>
              <a:rPr lang="en-US" altLang="ko-KR" sz="2400" dirty="0">
                <a:solidFill>
                  <a:srgbClr val="595959"/>
                </a:solidFill>
                <a:latin typeface="+mn-ea"/>
              </a:rPr>
              <a:t>: CNN 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등 최신 </a:t>
            </a:r>
            <a:r>
              <a:rPr lang="ko-KR" altLang="en-US" sz="2400" dirty="0" err="1">
                <a:solidFill>
                  <a:srgbClr val="595959"/>
                </a:solidFill>
                <a:latin typeface="+mn-ea"/>
              </a:rPr>
              <a:t>딥러닝</a:t>
            </a:r>
            <a:r>
              <a:rPr lang="ko-KR" altLang="en-US" sz="2400" dirty="0">
                <a:solidFill>
                  <a:srgbClr val="595959"/>
                </a:solidFill>
                <a:latin typeface="+mn-ea"/>
              </a:rPr>
              <a:t> 기법을 활용한 성능 개선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5049500" y="9626600"/>
            <a:ext cx="2209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99600"/>
              </a:lnSpc>
            </a:pPr>
            <a:r>
              <a:rPr lang="en-US" sz="2000" b="0" i="0" u="none" strike="noStrike" dirty="0">
                <a:solidFill>
                  <a:srgbClr val="787878"/>
                </a:solidFill>
                <a:latin typeface="+mn-ea"/>
              </a:rPr>
              <a:t>Page </a:t>
            </a:r>
            <a:r>
              <a:rPr lang="en-US" sz="2000" b="0" i="0" u="none" strike="noStrike" dirty="0" smtClean="0">
                <a:solidFill>
                  <a:srgbClr val="787878"/>
                </a:solidFill>
                <a:latin typeface="+mn-ea"/>
              </a:rPr>
              <a:t>09</a:t>
            </a:r>
            <a:endParaRPr lang="en-US" sz="2000" b="0" i="0" u="none" strike="noStrike" dirty="0">
              <a:solidFill>
                <a:srgbClr val="787878"/>
              </a:solidFill>
              <a:latin typeface="+mn-ea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6000" y="952500"/>
            <a:ext cx="16243300" cy="2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248</Words>
  <Application>Microsoft Office PowerPoint</Application>
  <PresentationFormat>사용자 지정</PresentationFormat>
  <Paragraphs>63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5" baseType="lpstr">
      <vt:lpstr>Pretendard Regular</vt:lpstr>
      <vt:lpstr>Arial</vt:lpstr>
      <vt:lpstr>맑은 고딕</vt:lpstr>
      <vt:lpstr>Pretendard ExtraBold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User</cp:lastModifiedBy>
  <cp:revision>7</cp:revision>
  <dcterms:created xsi:type="dcterms:W3CDTF">2006-08-16T00:00:00Z</dcterms:created>
  <dcterms:modified xsi:type="dcterms:W3CDTF">2024-06-23T07:32:27Z</dcterms:modified>
</cp:coreProperties>
</file>